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7"/>
  </p:handoutMasterIdLst>
  <p:sldIdLst>
    <p:sldId id="261" r:id="rId2"/>
    <p:sldId id="258" r:id="rId3"/>
    <p:sldId id="259" r:id="rId4"/>
    <p:sldId id="257" r:id="rId5"/>
    <p:sldId id="262" r:id="rId6"/>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43F65336-B42F-4E4D-AC82-3B4B6D76443F}">
          <p14:sldIdLst/>
        </p14:section>
        <p14:section name="Untitled Section" id="{1502298E-A008-46D2-9B1A-0F54EEEC0CB0}">
          <p14:sldIdLst>
            <p14:sldId id="261"/>
            <p14:sldId id="258"/>
            <p14:sldId id="259"/>
            <p14:sldId id="257"/>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7" d="100"/>
          <a:sy n="77" d="100"/>
        </p:scale>
        <p:origin x="64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4BE5A-D3CC-4177-BAB4-955CEBA6DD1B}"/>
              </a:ext>
            </a:extLst>
          </p:cNvPr>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3C08538-F41B-4075-803C-3825A782FE8F}"/>
              </a:ext>
            </a:extLst>
          </p:cNvPr>
          <p:cNvSpPr>
            <a:spLocks noGrp="1"/>
          </p:cNvSpPr>
          <p:nvPr>
            <p:ph type="dt" sz="quarter" idx="1"/>
          </p:nvPr>
        </p:nvSpPr>
        <p:spPr>
          <a:xfrm>
            <a:off x="3884613" y="0"/>
            <a:ext cx="2971800" cy="466725"/>
          </a:xfrm>
          <a:prstGeom prst="rect">
            <a:avLst/>
          </a:prstGeom>
        </p:spPr>
        <p:txBody>
          <a:bodyPr vert="horz" lIns="91440" tIns="45720" rIns="91440" bIns="45720" rtlCol="0"/>
          <a:lstStyle>
            <a:lvl1pPr algn="r">
              <a:defRPr sz="1200"/>
            </a:lvl1pPr>
          </a:lstStyle>
          <a:p>
            <a:fld id="{CB3B0CCD-1338-4FF2-B108-CE08F7D98D4D}" type="datetimeFigureOut">
              <a:rPr lang="en-US" smtClean="0"/>
              <a:t>9/5/2019</a:t>
            </a:fld>
            <a:endParaRPr lang="en-US"/>
          </a:p>
        </p:txBody>
      </p:sp>
      <p:sp>
        <p:nvSpPr>
          <p:cNvPr id="4" name="Footer Placeholder 3">
            <a:extLst>
              <a:ext uri="{FF2B5EF4-FFF2-40B4-BE49-F238E27FC236}">
                <a16:creationId xmlns:a16="http://schemas.microsoft.com/office/drawing/2014/main" id="{653E47FC-1A29-4D00-B0FB-4BB64E4021D3}"/>
              </a:ext>
            </a:extLst>
          </p:cNvPr>
          <p:cNvSpPr>
            <a:spLocks noGrp="1"/>
          </p:cNvSpPr>
          <p:nvPr>
            <p:ph type="ftr" sz="quarter" idx="2"/>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ECA9307-482B-4E9E-84F6-017EF5D77DB8}"/>
              </a:ext>
            </a:extLst>
          </p:cNvPr>
          <p:cNvSpPr>
            <a:spLocks noGrp="1"/>
          </p:cNvSpPr>
          <p:nvPr>
            <p:ph type="sldNum" sz="quarter" idx="3"/>
          </p:nvPr>
        </p:nvSpPr>
        <p:spPr>
          <a:xfrm>
            <a:off x="3884613" y="8829675"/>
            <a:ext cx="2971800" cy="466725"/>
          </a:xfrm>
          <a:prstGeom prst="rect">
            <a:avLst/>
          </a:prstGeom>
        </p:spPr>
        <p:txBody>
          <a:bodyPr vert="horz" lIns="91440" tIns="45720" rIns="91440" bIns="45720" rtlCol="0" anchor="b"/>
          <a:lstStyle>
            <a:lvl1pPr algn="r">
              <a:defRPr sz="1200"/>
            </a:lvl1pPr>
          </a:lstStyle>
          <a:p>
            <a:fld id="{60236240-ACB6-4998-86A4-C5BBA146D3E2}" type="slidenum">
              <a:rPr lang="en-US" smtClean="0"/>
              <a:t>‹#›</a:t>
            </a:fld>
            <a:endParaRPr lang="en-US"/>
          </a:p>
        </p:txBody>
      </p:sp>
    </p:spTree>
    <p:extLst>
      <p:ext uri="{BB962C8B-B14F-4D97-AF65-F5344CB8AC3E}">
        <p14:creationId xmlns:p14="http://schemas.microsoft.com/office/powerpoint/2010/main" val="5795610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9/5/2019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9/5/2019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9/5/2019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9/5/2019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9/5/2019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9/5/2019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9/5/2019</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B1E99-2688-448B-A825-664A00FBC9AB}"/>
              </a:ext>
            </a:extLst>
          </p:cNvPr>
          <p:cNvSpPr>
            <a:spLocks noGrp="1"/>
          </p:cNvSpPr>
          <p:nvPr>
            <p:ph type="title"/>
          </p:nvPr>
        </p:nvSpPr>
        <p:spPr>
          <a:xfrm>
            <a:off x="410547" y="585216"/>
            <a:ext cx="5368461" cy="1084964"/>
          </a:xfrm>
        </p:spPr>
        <p:txBody>
          <a:bodyPr>
            <a:noAutofit/>
          </a:bodyPr>
          <a:lstStyle/>
          <a:p>
            <a:pPr algn="ctr"/>
            <a:r>
              <a:rPr lang="en-US" sz="4800" dirty="0">
                <a:solidFill>
                  <a:schemeClr val="bg1"/>
                </a:solidFill>
              </a:rPr>
              <a:t>Organization’s Name</a:t>
            </a:r>
            <a:br>
              <a:rPr lang="en-US" sz="4800" dirty="0">
                <a:solidFill>
                  <a:schemeClr val="bg1"/>
                </a:solidFill>
              </a:rPr>
            </a:br>
            <a:r>
              <a:rPr lang="en-US" sz="2000" dirty="0">
                <a:solidFill>
                  <a:schemeClr val="bg1"/>
                </a:solidFill>
              </a:rPr>
              <a:t>Logo</a:t>
            </a:r>
          </a:p>
        </p:txBody>
      </p:sp>
      <p:sp>
        <p:nvSpPr>
          <p:cNvPr id="4" name="Content Placeholder 3">
            <a:extLst>
              <a:ext uri="{FF2B5EF4-FFF2-40B4-BE49-F238E27FC236}">
                <a16:creationId xmlns:a16="http://schemas.microsoft.com/office/drawing/2014/main" id="{6B88C2FB-1140-46F9-869E-8B1269410846}"/>
              </a:ext>
            </a:extLst>
          </p:cNvPr>
          <p:cNvSpPr>
            <a:spLocks noGrp="1"/>
          </p:cNvSpPr>
          <p:nvPr>
            <p:ph sz="half" idx="2"/>
          </p:nvPr>
        </p:nvSpPr>
        <p:spPr>
          <a:xfrm>
            <a:off x="6202768" y="466531"/>
            <a:ext cx="5600456" cy="3722914"/>
          </a:xfrm>
          <a:ln w="57150">
            <a:solidFill>
              <a:schemeClr val="tx1"/>
            </a:solidFill>
          </a:ln>
        </p:spPr>
        <p:txBody>
          <a:bodyPr/>
          <a:lstStyle/>
          <a:p>
            <a:r>
              <a:rPr lang="en-US" dirty="0"/>
              <a:t>What would you like for us to say about your organization and this grant on Facebook? Create a post here:</a:t>
            </a:r>
          </a:p>
        </p:txBody>
      </p:sp>
      <p:sp>
        <p:nvSpPr>
          <p:cNvPr id="6" name="Content Placeholder 5">
            <a:extLst>
              <a:ext uri="{FF2B5EF4-FFF2-40B4-BE49-F238E27FC236}">
                <a16:creationId xmlns:a16="http://schemas.microsoft.com/office/drawing/2014/main" id="{750400FC-E521-482A-B515-7493EC1ECECB}"/>
              </a:ext>
            </a:extLst>
          </p:cNvPr>
          <p:cNvSpPr>
            <a:spLocks noGrp="1"/>
          </p:cNvSpPr>
          <p:nvPr>
            <p:ph sz="quarter" idx="4"/>
          </p:nvPr>
        </p:nvSpPr>
        <p:spPr>
          <a:xfrm>
            <a:off x="410547" y="1788864"/>
            <a:ext cx="5368461" cy="2400581"/>
          </a:xfrm>
          <a:ln w="57150">
            <a:solidFill>
              <a:schemeClr val="tx1"/>
            </a:solidFill>
          </a:ln>
        </p:spPr>
        <p:txBody>
          <a:bodyPr/>
          <a:lstStyle/>
          <a:p>
            <a:r>
              <a:rPr lang="en-US" dirty="0"/>
              <a:t>Help us write an Instagram post about your grant:</a:t>
            </a:r>
          </a:p>
        </p:txBody>
      </p:sp>
      <p:sp>
        <p:nvSpPr>
          <p:cNvPr id="7" name="Text Placeholder 4">
            <a:extLst>
              <a:ext uri="{FF2B5EF4-FFF2-40B4-BE49-F238E27FC236}">
                <a16:creationId xmlns:a16="http://schemas.microsoft.com/office/drawing/2014/main" id="{293421B7-D24C-4D60-A201-F7826F23608E}"/>
              </a:ext>
            </a:extLst>
          </p:cNvPr>
          <p:cNvSpPr txBox="1">
            <a:spLocks/>
          </p:cNvSpPr>
          <p:nvPr/>
        </p:nvSpPr>
        <p:spPr>
          <a:xfrm>
            <a:off x="410547" y="4469363"/>
            <a:ext cx="5368461" cy="2202025"/>
          </a:xfrm>
          <a:prstGeom prst="rect">
            <a:avLst/>
          </a:prstGeom>
          <a:ln w="57150">
            <a:solidFill>
              <a:schemeClr val="tx1"/>
            </a:solidFill>
          </a:ln>
        </p:spPr>
        <p:txBody>
          <a:bodyPr vert="horz" lIns="137160" tIns="45720" rIns="137160" bIns="45720" rtlCol="0" anchor="ctr">
            <a:normAutofit/>
          </a:bodyPr>
          <a:lstStyle>
            <a:lvl1pPr marL="0" indent="0" algn="l" defTabSz="914400" rtl="0" eaLnBrk="1" latinLnBrk="0" hangingPunct="1">
              <a:lnSpc>
                <a:spcPct val="90000"/>
              </a:lnSpc>
              <a:spcBef>
                <a:spcPts val="0"/>
              </a:spcBef>
              <a:spcAft>
                <a:spcPts val="0"/>
              </a:spcAft>
              <a:buClr>
                <a:schemeClr val="accent2"/>
              </a:buClr>
              <a:buSzPct val="100000"/>
              <a:buFont typeface="Tw Cen MT" panose="020B0602020104020603" pitchFamily="34" charset="0"/>
              <a:buNone/>
              <a:defRPr lang="en-US" sz="2300" b="0" kern="1200" cap="none" baseline="0" dirty="0">
                <a:solidFill>
                  <a:schemeClr val="accent2">
                    <a:lumMod val="75000"/>
                  </a:schemeClr>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2"/>
              </a:buClr>
              <a:buFont typeface="Wingdings 3" pitchFamily="18" charset="2"/>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2"/>
              </a:buClr>
              <a:buFont typeface="Wingdings 3" pitchFamily="18" charset="2"/>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9pPr>
          </a:lstStyle>
          <a:p>
            <a:r>
              <a:rPr lang="en-US" dirty="0">
                <a:solidFill>
                  <a:schemeClr val="tx1"/>
                </a:solidFill>
              </a:rPr>
              <a:t>Twitter Post (140 characters or less):</a:t>
            </a:r>
          </a:p>
        </p:txBody>
      </p:sp>
      <p:sp>
        <p:nvSpPr>
          <p:cNvPr id="12" name="Text Placeholder 4">
            <a:extLst>
              <a:ext uri="{FF2B5EF4-FFF2-40B4-BE49-F238E27FC236}">
                <a16:creationId xmlns:a16="http://schemas.microsoft.com/office/drawing/2014/main" id="{615EC701-9336-4632-9B9C-30664B178D57}"/>
              </a:ext>
            </a:extLst>
          </p:cNvPr>
          <p:cNvSpPr txBox="1">
            <a:spLocks/>
          </p:cNvSpPr>
          <p:nvPr/>
        </p:nvSpPr>
        <p:spPr>
          <a:xfrm>
            <a:off x="6202768" y="5715311"/>
            <a:ext cx="5600456" cy="956077"/>
          </a:xfrm>
          <a:prstGeom prst="rect">
            <a:avLst/>
          </a:prstGeom>
          <a:ln w="57150">
            <a:solidFill>
              <a:schemeClr val="tx1"/>
            </a:solidFill>
          </a:ln>
        </p:spPr>
        <p:txBody>
          <a:bodyPr vert="horz" lIns="137160" tIns="45720" rIns="137160" bIns="45720" rtlCol="0" anchor="ctr">
            <a:normAutofit/>
          </a:bodyPr>
          <a:lstStyle>
            <a:lvl1pPr marL="0" indent="0" algn="l" defTabSz="914400" rtl="0" eaLnBrk="1" latinLnBrk="0" hangingPunct="1">
              <a:lnSpc>
                <a:spcPct val="90000"/>
              </a:lnSpc>
              <a:spcBef>
                <a:spcPts val="0"/>
              </a:spcBef>
              <a:spcAft>
                <a:spcPts val="0"/>
              </a:spcAft>
              <a:buClr>
                <a:schemeClr val="accent2"/>
              </a:buClr>
              <a:buSzPct val="100000"/>
              <a:buFont typeface="Tw Cen MT" panose="020B0602020104020603" pitchFamily="34" charset="0"/>
              <a:buNone/>
              <a:defRPr lang="en-US" sz="2300" b="0" kern="1200" cap="none" baseline="0" dirty="0">
                <a:solidFill>
                  <a:schemeClr val="accent2">
                    <a:lumMod val="75000"/>
                  </a:schemeClr>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2"/>
              </a:buClr>
              <a:buFont typeface="Wingdings 3" pitchFamily="18" charset="2"/>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2"/>
              </a:buClr>
              <a:buFont typeface="Wingdings 3" pitchFamily="18" charset="2"/>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9pPr>
          </a:lstStyle>
          <a:p>
            <a:pPr algn="ctr"/>
            <a:r>
              <a:rPr lang="en-US" sz="3000" b="1" dirty="0">
                <a:solidFill>
                  <a:schemeClr val="tx1"/>
                </a:solidFill>
              </a:rPr>
              <a:t>Your social media handle: </a:t>
            </a:r>
          </a:p>
          <a:p>
            <a:pPr algn="ctr"/>
            <a:r>
              <a:rPr lang="en-US" sz="3000" b="1" i="1" dirty="0" smtClean="0">
                <a:solidFill>
                  <a:schemeClr val="tx1"/>
                </a:solidFill>
              </a:rPr>
              <a:t>@</a:t>
            </a:r>
            <a:r>
              <a:rPr lang="en-US" sz="3000" b="1" i="1" smtClean="0">
                <a:solidFill>
                  <a:schemeClr val="tx1"/>
                </a:solidFill>
              </a:rPr>
              <a:t>wccfindiana</a:t>
            </a:r>
            <a:endParaRPr lang="en-US" sz="3000" b="1" i="1" dirty="0">
              <a:solidFill>
                <a:schemeClr val="tx1"/>
              </a:solidFill>
            </a:endParaRPr>
          </a:p>
        </p:txBody>
      </p:sp>
      <p:sp>
        <p:nvSpPr>
          <p:cNvPr id="8" name="Text Placeholder 4">
            <a:extLst>
              <a:ext uri="{FF2B5EF4-FFF2-40B4-BE49-F238E27FC236}">
                <a16:creationId xmlns:a16="http://schemas.microsoft.com/office/drawing/2014/main" id="{B030804A-57B3-4FE8-88E9-7B968035432E}"/>
              </a:ext>
            </a:extLst>
          </p:cNvPr>
          <p:cNvSpPr txBox="1">
            <a:spLocks/>
          </p:cNvSpPr>
          <p:nvPr/>
        </p:nvSpPr>
        <p:spPr>
          <a:xfrm>
            <a:off x="6202768" y="4469363"/>
            <a:ext cx="5600456" cy="956077"/>
          </a:xfrm>
          <a:prstGeom prst="rect">
            <a:avLst/>
          </a:prstGeom>
          <a:ln w="57150">
            <a:solidFill>
              <a:schemeClr val="tx1"/>
            </a:solidFill>
          </a:ln>
        </p:spPr>
        <p:txBody>
          <a:bodyPr vert="horz" lIns="137160" tIns="45720" rIns="137160" bIns="45720" rtlCol="0" anchor="ctr">
            <a:normAutofit/>
          </a:bodyPr>
          <a:lstStyle>
            <a:lvl1pPr marL="0" indent="0" algn="l" defTabSz="914400" rtl="0" eaLnBrk="1" latinLnBrk="0" hangingPunct="1">
              <a:lnSpc>
                <a:spcPct val="90000"/>
              </a:lnSpc>
              <a:spcBef>
                <a:spcPts val="0"/>
              </a:spcBef>
              <a:spcAft>
                <a:spcPts val="0"/>
              </a:spcAft>
              <a:buClr>
                <a:schemeClr val="accent2"/>
              </a:buClr>
              <a:buSzPct val="100000"/>
              <a:buFont typeface="Tw Cen MT" panose="020B0602020104020603" pitchFamily="34" charset="0"/>
              <a:buNone/>
              <a:defRPr lang="en-US" sz="2300" b="0" kern="1200" cap="none" baseline="0" dirty="0">
                <a:solidFill>
                  <a:schemeClr val="accent2">
                    <a:lumMod val="75000"/>
                  </a:schemeClr>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2"/>
              </a:buClr>
              <a:buFont typeface="Wingdings 3" pitchFamily="18" charset="2"/>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2"/>
              </a:buClr>
              <a:buFont typeface="Wingdings 3" pitchFamily="18" charset="2"/>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9pPr>
          </a:lstStyle>
          <a:p>
            <a:pPr algn="ctr"/>
            <a:r>
              <a:rPr lang="en-US" sz="3200" i="1" dirty="0">
                <a:solidFill>
                  <a:schemeClr val="tx1"/>
                </a:solidFill>
              </a:rPr>
              <a:t>Your five words here: </a:t>
            </a:r>
          </a:p>
          <a:p>
            <a:pPr algn="ctr"/>
            <a:r>
              <a:rPr lang="en-US" sz="2600" dirty="0">
                <a:solidFill>
                  <a:schemeClr val="tx1"/>
                </a:solidFill>
              </a:rPr>
              <a:t>1∙2∙3∙4∙5</a:t>
            </a:r>
          </a:p>
        </p:txBody>
      </p:sp>
    </p:spTree>
    <p:extLst>
      <p:ext uri="{BB962C8B-B14F-4D97-AF65-F5344CB8AC3E}">
        <p14:creationId xmlns:p14="http://schemas.microsoft.com/office/powerpoint/2010/main" val="3421078982"/>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6F870-533A-43B6-9F0C-B437FA89E264}"/>
              </a:ext>
            </a:extLst>
          </p:cNvPr>
          <p:cNvSpPr>
            <a:spLocks noGrp="1"/>
          </p:cNvSpPr>
          <p:nvPr>
            <p:ph type="title"/>
          </p:nvPr>
        </p:nvSpPr>
        <p:spPr>
          <a:xfrm>
            <a:off x="1024128" y="585216"/>
            <a:ext cx="4754880" cy="1499616"/>
          </a:xfrm>
        </p:spPr>
        <p:txBody>
          <a:bodyPr/>
          <a:lstStyle/>
          <a:p>
            <a:r>
              <a:rPr lang="en-US" b="1" dirty="0">
                <a:solidFill>
                  <a:schemeClr val="bg1"/>
                </a:solidFill>
              </a:rPr>
              <a:t>Why </a:t>
            </a:r>
            <a:r>
              <a:rPr lang="en-US" dirty="0">
                <a:solidFill>
                  <a:schemeClr val="bg1"/>
                </a:solidFill>
              </a:rPr>
              <a:t>do you do WHAT YOU DO?</a:t>
            </a:r>
          </a:p>
        </p:txBody>
      </p:sp>
      <p:sp>
        <p:nvSpPr>
          <p:cNvPr id="3" name="Content Placeholder 2">
            <a:extLst>
              <a:ext uri="{FF2B5EF4-FFF2-40B4-BE49-F238E27FC236}">
                <a16:creationId xmlns:a16="http://schemas.microsoft.com/office/drawing/2014/main" id="{83FE187E-CA1F-40F1-8819-89263943AF56}"/>
              </a:ext>
            </a:extLst>
          </p:cNvPr>
          <p:cNvSpPr>
            <a:spLocks noGrp="1"/>
          </p:cNvSpPr>
          <p:nvPr>
            <p:ph sz="half" idx="2"/>
          </p:nvPr>
        </p:nvSpPr>
        <p:spPr>
          <a:xfrm>
            <a:off x="550506" y="2084832"/>
            <a:ext cx="5228502" cy="4224528"/>
          </a:xfrm>
          <a:solidFill>
            <a:schemeClr val="accent2">
              <a:lumMod val="20000"/>
              <a:lumOff val="80000"/>
            </a:schemeClr>
          </a:solidFill>
          <a:ln w="57150">
            <a:solidFill>
              <a:schemeClr val="accent2"/>
            </a:solidFill>
          </a:ln>
        </p:spPr>
        <p:txBody>
          <a:bodyPr/>
          <a:lstStyle/>
          <a:p>
            <a:r>
              <a:rPr lang="en-US" dirty="0">
                <a:solidFill>
                  <a:schemeClr val="bg1"/>
                </a:solidFill>
              </a:rPr>
              <a:t>Tell us WHY you do what you do </a:t>
            </a:r>
            <a:r>
              <a:rPr lang="en-US" sz="1400" dirty="0">
                <a:solidFill>
                  <a:schemeClr val="bg1"/>
                </a:solidFill>
              </a:rPr>
              <a:t>(Give us a summary of why you chose this specific project? Why is this cause important? Why is this important for </a:t>
            </a:r>
            <a:r>
              <a:rPr lang="en-US" sz="1400" dirty="0" smtClean="0">
                <a:solidFill>
                  <a:schemeClr val="bg1"/>
                </a:solidFill>
              </a:rPr>
              <a:t>Washington </a:t>
            </a:r>
            <a:r>
              <a:rPr lang="en-US" sz="1400" dirty="0">
                <a:solidFill>
                  <a:schemeClr val="bg1"/>
                </a:solidFill>
              </a:rPr>
              <a:t>County?):</a:t>
            </a:r>
            <a:endParaRPr lang="en-US" dirty="0">
              <a:solidFill>
                <a:schemeClr val="bg1"/>
              </a:solidFill>
            </a:endParaRPr>
          </a:p>
        </p:txBody>
      </p:sp>
      <p:sp>
        <p:nvSpPr>
          <p:cNvPr id="4" name="Content Placeholder 3">
            <a:extLst>
              <a:ext uri="{FF2B5EF4-FFF2-40B4-BE49-F238E27FC236}">
                <a16:creationId xmlns:a16="http://schemas.microsoft.com/office/drawing/2014/main" id="{D697E4B3-BCD1-410A-B4CE-BBB596D783CF}"/>
              </a:ext>
            </a:extLst>
          </p:cNvPr>
          <p:cNvSpPr>
            <a:spLocks noGrp="1"/>
          </p:cNvSpPr>
          <p:nvPr>
            <p:ph sz="quarter" idx="4"/>
          </p:nvPr>
        </p:nvSpPr>
        <p:spPr>
          <a:xfrm>
            <a:off x="6260840" y="585217"/>
            <a:ext cx="5467739" cy="5724144"/>
          </a:xfrm>
          <a:solidFill>
            <a:schemeClr val="accent2">
              <a:lumMod val="20000"/>
              <a:lumOff val="80000"/>
            </a:schemeClr>
          </a:solidFill>
          <a:ln w="57150">
            <a:solidFill>
              <a:schemeClr val="accent2"/>
            </a:solidFill>
          </a:ln>
        </p:spPr>
        <p:txBody>
          <a:bodyPr/>
          <a:lstStyle/>
          <a:p>
            <a:pPr marL="0" indent="0">
              <a:buNone/>
            </a:pPr>
            <a:r>
              <a:rPr lang="en-US" dirty="0">
                <a:solidFill>
                  <a:schemeClr val="bg1"/>
                </a:solidFill>
              </a:rPr>
              <a:t>Press Release:</a:t>
            </a:r>
          </a:p>
          <a:p>
            <a:pPr marL="0" indent="0">
              <a:buNone/>
            </a:pPr>
            <a:r>
              <a:rPr lang="en-US" sz="1400" i="1" dirty="0">
                <a:solidFill>
                  <a:schemeClr val="bg1"/>
                </a:solidFill>
              </a:rPr>
              <a:t>Copy and paste your press release here. </a:t>
            </a:r>
          </a:p>
        </p:txBody>
      </p:sp>
    </p:spTree>
    <p:extLst>
      <p:ext uri="{BB962C8B-B14F-4D97-AF65-F5344CB8AC3E}">
        <p14:creationId xmlns:p14="http://schemas.microsoft.com/office/powerpoint/2010/main" val="3864401511"/>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B1E99-2688-448B-A825-664A00FBC9AB}"/>
              </a:ext>
            </a:extLst>
          </p:cNvPr>
          <p:cNvSpPr>
            <a:spLocks noGrp="1"/>
          </p:cNvSpPr>
          <p:nvPr>
            <p:ph type="title"/>
          </p:nvPr>
        </p:nvSpPr>
        <p:spPr>
          <a:xfrm>
            <a:off x="410547" y="585216"/>
            <a:ext cx="5368461" cy="1084964"/>
          </a:xfrm>
        </p:spPr>
        <p:txBody>
          <a:bodyPr>
            <a:noAutofit/>
          </a:bodyPr>
          <a:lstStyle/>
          <a:p>
            <a:pPr algn="ctr"/>
            <a:r>
              <a:rPr lang="en-US" b="1" dirty="0">
                <a:solidFill>
                  <a:schemeClr val="bg1"/>
                </a:solidFill>
              </a:rPr>
              <a:t>How </a:t>
            </a:r>
            <a:r>
              <a:rPr lang="en-US" dirty="0">
                <a:solidFill>
                  <a:schemeClr val="bg1"/>
                </a:solidFill>
              </a:rPr>
              <a:t>did you make the </a:t>
            </a:r>
            <a:r>
              <a:rPr lang="en-US" i="1" dirty="0">
                <a:solidFill>
                  <a:schemeClr val="bg1"/>
                </a:solidFill>
              </a:rPr>
              <a:t>why</a:t>
            </a:r>
            <a:r>
              <a:rPr lang="en-US" dirty="0">
                <a:solidFill>
                  <a:schemeClr val="bg1"/>
                </a:solidFill>
              </a:rPr>
              <a:t> happen?</a:t>
            </a:r>
          </a:p>
        </p:txBody>
      </p:sp>
      <p:sp>
        <p:nvSpPr>
          <p:cNvPr id="4" name="Content Placeholder 3">
            <a:extLst>
              <a:ext uri="{FF2B5EF4-FFF2-40B4-BE49-F238E27FC236}">
                <a16:creationId xmlns:a16="http://schemas.microsoft.com/office/drawing/2014/main" id="{6B88C2FB-1140-46F9-869E-8B1269410846}"/>
              </a:ext>
            </a:extLst>
          </p:cNvPr>
          <p:cNvSpPr>
            <a:spLocks noGrp="1"/>
          </p:cNvSpPr>
          <p:nvPr>
            <p:ph sz="half" idx="2"/>
          </p:nvPr>
        </p:nvSpPr>
        <p:spPr>
          <a:xfrm>
            <a:off x="6202768" y="466530"/>
            <a:ext cx="5600456" cy="5806253"/>
          </a:xfrm>
          <a:ln w="57150">
            <a:solidFill>
              <a:schemeClr val="tx1"/>
            </a:solidFill>
          </a:ln>
        </p:spPr>
        <p:txBody>
          <a:bodyPr/>
          <a:lstStyle/>
          <a:p>
            <a:endParaRPr lang="en-US" dirty="0"/>
          </a:p>
        </p:txBody>
      </p:sp>
      <p:sp>
        <p:nvSpPr>
          <p:cNvPr id="6" name="Content Placeholder 5">
            <a:extLst>
              <a:ext uri="{FF2B5EF4-FFF2-40B4-BE49-F238E27FC236}">
                <a16:creationId xmlns:a16="http://schemas.microsoft.com/office/drawing/2014/main" id="{750400FC-E521-482A-B515-7493EC1ECECB}"/>
              </a:ext>
            </a:extLst>
          </p:cNvPr>
          <p:cNvSpPr>
            <a:spLocks noGrp="1"/>
          </p:cNvSpPr>
          <p:nvPr>
            <p:ph sz="quarter" idx="4"/>
          </p:nvPr>
        </p:nvSpPr>
        <p:spPr>
          <a:xfrm>
            <a:off x="410547" y="1788864"/>
            <a:ext cx="5368461" cy="4483920"/>
          </a:xfrm>
          <a:ln w="57150">
            <a:solidFill>
              <a:schemeClr val="tx1"/>
            </a:solidFill>
          </a:ln>
        </p:spPr>
        <p:txBody>
          <a:bodyPr/>
          <a:lstStyle/>
          <a:p>
            <a:r>
              <a:rPr lang="en-US" dirty="0"/>
              <a:t>Tell us a specific story </a:t>
            </a:r>
            <a:r>
              <a:rPr lang="en-US" sz="1600" dirty="0"/>
              <a:t>(Give us a summary of HOW this grant improved the life of an individual you serve. How did this grant allow you to meet your mission? How did this grant improve the quality of life in </a:t>
            </a:r>
            <a:r>
              <a:rPr lang="en-US" sz="1600" dirty="0" smtClean="0"/>
              <a:t>Washington </a:t>
            </a:r>
            <a:r>
              <a:rPr lang="en-US" sz="1600" dirty="0"/>
              <a:t>County?): </a:t>
            </a:r>
            <a:endParaRPr lang="en-US" dirty="0"/>
          </a:p>
        </p:txBody>
      </p:sp>
    </p:spTree>
    <p:extLst>
      <p:ext uri="{BB962C8B-B14F-4D97-AF65-F5344CB8AC3E}">
        <p14:creationId xmlns:p14="http://schemas.microsoft.com/office/powerpoint/2010/main" val="3811767801"/>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E7240D-BE2A-4582-A434-6655C1DAAA7E}"/>
              </a:ext>
            </a:extLst>
          </p:cNvPr>
          <p:cNvSpPr>
            <a:spLocks noGrp="1"/>
          </p:cNvSpPr>
          <p:nvPr>
            <p:ph type="title"/>
          </p:nvPr>
        </p:nvSpPr>
        <p:spPr>
          <a:xfrm>
            <a:off x="1024128" y="471509"/>
            <a:ext cx="5228502" cy="1737360"/>
          </a:xfrm>
        </p:spPr>
        <p:txBody>
          <a:bodyPr/>
          <a:lstStyle/>
          <a:p>
            <a:r>
              <a:rPr lang="en-US" sz="5000" b="1" dirty="0">
                <a:solidFill>
                  <a:schemeClr val="bg1"/>
                </a:solidFill>
              </a:rPr>
              <a:t>What </a:t>
            </a:r>
            <a:r>
              <a:rPr lang="en-US" sz="5000" dirty="0">
                <a:solidFill>
                  <a:schemeClr val="bg1"/>
                </a:solidFill>
              </a:rPr>
              <a:t>are the results?</a:t>
            </a:r>
            <a:endParaRPr lang="en-US" sz="5000" dirty="0"/>
          </a:p>
        </p:txBody>
      </p:sp>
      <p:sp>
        <p:nvSpPr>
          <p:cNvPr id="9" name="Text Placeholder 8">
            <a:extLst>
              <a:ext uri="{FF2B5EF4-FFF2-40B4-BE49-F238E27FC236}">
                <a16:creationId xmlns:a16="http://schemas.microsoft.com/office/drawing/2014/main" id="{5F79514E-B28F-409F-899E-9E68AD622078}"/>
              </a:ext>
            </a:extLst>
          </p:cNvPr>
          <p:cNvSpPr>
            <a:spLocks noGrp="1"/>
          </p:cNvSpPr>
          <p:nvPr>
            <p:ph type="body" sz="half" idx="2"/>
          </p:nvPr>
        </p:nvSpPr>
        <p:spPr>
          <a:xfrm>
            <a:off x="6876661" y="834501"/>
            <a:ext cx="4833257" cy="5551989"/>
          </a:xfrm>
          <a:solidFill>
            <a:schemeClr val="accent2">
              <a:lumMod val="20000"/>
              <a:lumOff val="80000"/>
            </a:schemeClr>
          </a:solidFill>
          <a:ln w="57150">
            <a:solidFill>
              <a:schemeClr val="accent2"/>
            </a:solidFill>
          </a:ln>
        </p:spPr>
        <p:txBody>
          <a:bodyPr/>
          <a:lstStyle/>
          <a:p>
            <a:r>
              <a:rPr lang="en-US" dirty="0">
                <a:solidFill>
                  <a:schemeClr val="bg1"/>
                </a:solidFill>
              </a:rPr>
              <a:t>Complete this statement and elaborate as needed: </a:t>
            </a:r>
          </a:p>
          <a:p>
            <a:endParaRPr lang="en-US" dirty="0">
              <a:solidFill>
                <a:schemeClr val="bg1"/>
              </a:solidFill>
            </a:endParaRPr>
          </a:p>
          <a:p>
            <a:r>
              <a:rPr lang="en-US" dirty="0">
                <a:solidFill>
                  <a:schemeClr val="bg1"/>
                </a:solidFill>
              </a:rPr>
              <a:t>With this funding, (your </a:t>
            </a:r>
            <a:r>
              <a:rPr lang="en-US">
                <a:solidFill>
                  <a:schemeClr val="bg1"/>
                </a:solidFill>
              </a:rPr>
              <a:t>organization)…</a:t>
            </a:r>
            <a:endParaRPr lang="en-US" dirty="0">
              <a:solidFill>
                <a:schemeClr val="bg1"/>
              </a:solidFill>
            </a:endParaRPr>
          </a:p>
        </p:txBody>
      </p:sp>
      <p:sp>
        <p:nvSpPr>
          <p:cNvPr id="5" name="Content Placeholder 2">
            <a:extLst>
              <a:ext uri="{FF2B5EF4-FFF2-40B4-BE49-F238E27FC236}">
                <a16:creationId xmlns:a16="http://schemas.microsoft.com/office/drawing/2014/main" id="{57DD77C1-C765-465F-8CF9-9A477B938F4F}"/>
              </a:ext>
            </a:extLst>
          </p:cNvPr>
          <p:cNvSpPr txBox="1">
            <a:spLocks/>
          </p:cNvSpPr>
          <p:nvPr/>
        </p:nvSpPr>
        <p:spPr>
          <a:xfrm>
            <a:off x="1024128" y="1793288"/>
            <a:ext cx="5228502" cy="4593202"/>
          </a:xfrm>
          <a:prstGeom prst="rect">
            <a:avLst/>
          </a:prstGeom>
          <a:solidFill>
            <a:schemeClr val="accent2">
              <a:lumMod val="20000"/>
              <a:lumOff val="80000"/>
            </a:schemeClr>
          </a:solidFill>
          <a:ln w="57150">
            <a:solidFill>
              <a:schemeClr val="accent2"/>
            </a:solidFill>
          </a:ln>
        </p:spPr>
        <p:txBody>
          <a:bodyPr vert="horz" lIns="91440" tIns="45720" rIns="91440" bIns="45720" rtlCol="0">
            <a:normAutofit/>
          </a:bodyPr>
          <a:lstStyle>
            <a:lvl1pPr marL="0" indent="0" algn="l" defTabSz="914400" rtl="0" eaLnBrk="1" latinLnBrk="0" hangingPunct="1">
              <a:lnSpc>
                <a:spcPct val="108000"/>
              </a:lnSpc>
              <a:spcBef>
                <a:spcPts val="600"/>
              </a:spcBef>
              <a:spcAft>
                <a:spcPts val="200"/>
              </a:spcAft>
              <a:buClr>
                <a:schemeClr val="accent2"/>
              </a:buClr>
              <a:buSzPct val="100000"/>
              <a:buFont typeface="Tw Cen MT" panose="020B0602020104020603"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2"/>
              </a:buClr>
              <a:buFont typeface="Wingdings 3" pitchFamily="18" charset="2"/>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2"/>
              </a:buClr>
              <a:buFont typeface="Wingdings 3" pitchFamily="18" charset="2"/>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2"/>
              </a:buClr>
              <a:buFont typeface="Wingdings 3" pitchFamily="18" charset="2"/>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2"/>
              </a:buClr>
              <a:buFont typeface="Wingdings 3" pitchFamily="18" charset="2"/>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2"/>
              </a:buClr>
              <a:buFont typeface="Wingdings 3" pitchFamily="18" charset="2"/>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2"/>
              </a:buClr>
              <a:buFont typeface="Wingdings 3" pitchFamily="18" charset="2"/>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2"/>
              </a:buClr>
              <a:buFont typeface="Wingdings 3" pitchFamily="18" charset="2"/>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2"/>
              </a:buClr>
              <a:buFont typeface="Wingdings 3" pitchFamily="18" charset="2"/>
              <a:buNone/>
              <a:defRPr sz="900" kern="1200">
                <a:solidFill>
                  <a:schemeClr val="tx1"/>
                </a:solidFill>
                <a:latin typeface="+mn-lt"/>
                <a:ea typeface="+mn-ea"/>
                <a:cs typeface="+mn-cs"/>
              </a:defRPr>
            </a:lvl9pPr>
          </a:lstStyle>
          <a:p>
            <a:r>
              <a:rPr lang="en-US" sz="2200" dirty="0">
                <a:solidFill>
                  <a:schemeClr val="bg1"/>
                </a:solidFill>
              </a:rPr>
              <a:t>Tell us about the results </a:t>
            </a:r>
            <a:r>
              <a:rPr lang="en-US" sz="1400" dirty="0">
                <a:solidFill>
                  <a:schemeClr val="bg1"/>
                </a:solidFill>
              </a:rPr>
              <a:t>(Give us a summary of WHAT results are relevant to this grant and your organization's mission. Provide data-driven information that explains how this grant was utilized.): </a:t>
            </a:r>
            <a:endParaRPr lang="en-US" dirty="0">
              <a:solidFill>
                <a:schemeClr val="bg1"/>
              </a:solidFill>
            </a:endParaRPr>
          </a:p>
        </p:txBody>
      </p:sp>
    </p:spTree>
    <p:extLst>
      <p:ext uri="{BB962C8B-B14F-4D97-AF65-F5344CB8AC3E}">
        <p14:creationId xmlns:p14="http://schemas.microsoft.com/office/powerpoint/2010/main" val="2416527336"/>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4ABD832-73F3-4982-8E6B-B75A7B5B918E}"/>
              </a:ext>
            </a:extLst>
          </p:cNvPr>
          <p:cNvSpPr>
            <a:spLocks noGrp="1"/>
          </p:cNvSpPr>
          <p:nvPr>
            <p:ph type="title"/>
          </p:nvPr>
        </p:nvSpPr>
        <p:spPr>
          <a:xfrm>
            <a:off x="0" y="2335638"/>
            <a:ext cx="12192000" cy="1499616"/>
          </a:xfrm>
        </p:spPr>
        <p:txBody>
          <a:bodyPr>
            <a:noAutofit/>
          </a:bodyPr>
          <a:lstStyle/>
          <a:p>
            <a:pPr algn="ctr"/>
            <a:r>
              <a:rPr lang="en-US" sz="5400" dirty="0">
                <a:solidFill>
                  <a:schemeClr val="bg1"/>
                </a:solidFill>
              </a:rPr>
              <a:t>Add a High resolution Picture </a:t>
            </a:r>
            <a:br>
              <a:rPr lang="en-US" sz="5400" dirty="0">
                <a:solidFill>
                  <a:schemeClr val="bg1"/>
                </a:solidFill>
              </a:rPr>
            </a:br>
            <a:r>
              <a:rPr lang="en-US" sz="5400" dirty="0">
                <a:solidFill>
                  <a:schemeClr val="bg1"/>
                </a:solidFill>
              </a:rPr>
              <a:t>of Your project in action here</a:t>
            </a:r>
            <a:r>
              <a:rPr lang="en-US" sz="6000" dirty="0"/>
              <a:t/>
            </a:r>
            <a:br>
              <a:rPr lang="en-US" sz="6000" dirty="0"/>
            </a:br>
            <a:endParaRPr lang="en-US" sz="6000" dirty="0"/>
          </a:p>
        </p:txBody>
      </p:sp>
    </p:spTree>
    <p:extLst>
      <p:ext uri="{BB962C8B-B14F-4D97-AF65-F5344CB8AC3E}">
        <p14:creationId xmlns:p14="http://schemas.microsoft.com/office/powerpoint/2010/main" val="4019937313"/>
      </p:ext>
    </p:extLst>
  </p:cSld>
  <p:clrMapOvr>
    <a:masterClrMapping/>
  </p:clrMapOvr>
  <mc:AlternateContent xmlns:mc="http://schemas.openxmlformats.org/markup-compatibility/2006" xmlns:p14="http://schemas.microsoft.com/office/powerpoint/2010/main">
    <mc:Choice Requires="p14">
      <p:transition spd="slow" p14:dur="2000" advClick="0" advTm="20000"/>
    </mc:Choice>
    <mc:Fallback xmlns="">
      <p:transition spd="slow" advClick="0" advTm="20000"/>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4825F1AF-8DBC-4E3D-9F3D-688338DA83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39046</TotalTime>
  <Words>232</Words>
  <Application>Microsoft Office PowerPoint</Application>
  <PresentationFormat>Widescreen</PresentationFormat>
  <Paragraphs>20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Calibri</vt:lpstr>
      <vt:lpstr>Tw Cen MT</vt:lpstr>
      <vt:lpstr>Tw Cen MT Condensed</vt:lpstr>
      <vt:lpstr>Wingdings 3</vt:lpstr>
      <vt:lpstr>Integral</vt:lpstr>
      <vt:lpstr>Organization’s Name Logo</vt:lpstr>
      <vt:lpstr>Why do you do WHAT YOU DO?</vt:lpstr>
      <vt:lpstr>How did you make the why happen?</vt:lpstr>
      <vt:lpstr>What are the results?</vt:lpstr>
      <vt:lpstr>Add a High resolution Picture  of Your project in action here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 Name</dc:title>
  <dc:creator>Cassie Fleming</dc:creator>
  <cp:lastModifiedBy>Judy Johnson</cp:lastModifiedBy>
  <cp:revision>43</cp:revision>
  <cp:lastPrinted>2018-01-15T21:28:59Z</cp:lastPrinted>
  <dcterms:created xsi:type="dcterms:W3CDTF">2017-06-20T16:09:04Z</dcterms:created>
  <dcterms:modified xsi:type="dcterms:W3CDTF">2019-09-05T10:25:16Z</dcterms:modified>
</cp:coreProperties>
</file>